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</p:sldIdLst>
  <p:sldSz cx="15113000" cy="10693400"/>
  <p:notesSz cx="6797675" cy="9926638"/>
  <p:embeddedFontLst>
    <p:embeddedFont>
      <p:font typeface="Raleway 1" panose="020B0604020202020204" charset="-18"/>
      <p:regular r:id="rId3"/>
    </p:embeddedFont>
    <p:embeddedFont>
      <p:font typeface="Raleway 2" panose="020B0604020202020204" charset="-18"/>
      <p:regular r:id="rId4"/>
    </p:embeddedFont>
    <p:embeddedFont>
      <p:font typeface="Raleway 3" panose="020B0604020202020204" charset="-18"/>
      <p:regular r:id="rId5"/>
    </p:embeddedFont>
    <p:embeddedFont>
      <p:font typeface="Raleway 4" panose="020B0604020202020204" charset="-18"/>
      <p:regular r:id="rId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65" d="100"/>
          <a:sy n="65" d="100"/>
        </p:scale>
        <p:origin x="1638" y="1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font" Target="fonts/font1.fntdata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5" Type="http://schemas.openxmlformats.org/officeDocument/2006/relationships/font" Target="fonts/font3.fntdata"/><Relationship Id="rId10" Type="http://schemas.openxmlformats.org/officeDocument/2006/relationships/tableStyles" Target="tableStyles.xml"/><Relationship Id="rId4" Type="http://schemas.openxmlformats.org/officeDocument/2006/relationships/font" Target="fonts/font2.fntdata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1582399" y="3286113"/>
            <a:ext cx="11894665" cy="472822"/>
          </a:xfrm>
          <a:prstGeom prst="rect">
            <a:avLst/>
          </a:prstGeom>
        </p:spPr>
        <p:txBody>
          <a:bodyPr lIns="0" tIns="0" rIns="0" bIns="0" rtlCol="0" anchor="ctr" anchorCtr="0">
            <a:spAutoFit/>
          </a:bodyPr>
          <a:lstStyle/>
          <a:p>
            <a:pPr algn="ctr">
              <a:lnSpc>
                <a:spcPts val="4020"/>
              </a:lnSpc>
              <a:spcBef>
                <a:spcPct val="0"/>
              </a:spcBef>
            </a:pPr>
            <a:r>
              <a:rPr lang="cs-CZ" sz="2871" dirty="0">
                <a:solidFill>
                  <a:srgbClr val="1F1E1E"/>
                </a:solidFill>
                <a:latin typeface="Raleway 1"/>
                <a:ea typeface="Raleway 1"/>
                <a:cs typeface="Raleway 1"/>
                <a:sym typeface="Raleway 1"/>
              </a:rPr>
              <a:t>zavedení a udržování Systému Energetického Managementu,</a:t>
            </a:r>
            <a:endParaRPr lang="en-US" sz="2871" dirty="0">
              <a:solidFill>
                <a:srgbClr val="1F1E1E"/>
              </a:solidFill>
              <a:latin typeface="Raleway 1"/>
              <a:ea typeface="Raleway 1"/>
              <a:cs typeface="Raleway 1"/>
              <a:sym typeface="Raleway 1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439492" y="1531395"/>
            <a:ext cx="14241016" cy="11028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97"/>
              </a:lnSpc>
            </a:pPr>
            <a:r>
              <a:rPr lang="cs-CZ" sz="3979" spc="-83" dirty="0">
                <a:solidFill>
                  <a:srgbClr val="1F1E1E"/>
                </a:solidFill>
                <a:latin typeface="Raleway 2"/>
                <a:ea typeface="Raleway 2"/>
                <a:cs typeface="Raleway 2"/>
                <a:sym typeface="Raleway 2"/>
              </a:rPr>
              <a:t>Společnost BJS Czech se zavazuje </a:t>
            </a:r>
          </a:p>
          <a:p>
            <a:pPr algn="ctr">
              <a:lnSpc>
                <a:spcPts val="4297"/>
              </a:lnSpc>
            </a:pPr>
            <a:r>
              <a:rPr lang="cs-CZ" sz="3979" spc="-83" dirty="0">
                <a:solidFill>
                  <a:srgbClr val="1F1E1E"/>
                </a:solidFill>
                <a:latin typeface="Raleway 2"/>
                <a:sym typeface="Raleway 2"/>
              </a:rPr>
              <a:t>k </a:t>
            </a:r>
            <a:r>
              <a:rPr lang="cs-CZ" sz="3979" spc="-83" dirty="0">
                <a:solidFill>
                  <a:srgbClr val="177387"/>
                </a:solidFill>
                <a:latin typeface="Raleway 2"/>
                <a:ea typeface="Raleway 2"/>
                <a:cs typeface="Raleway 2"/>
                <a:sym typeface="Raleway 2"/>
              </a:rPr>
              <a:t>podpoře udržitelnosti </a:t>
            </a:r>
            <a:r>
              <a:rPr lang="cs-CZ" sz="3979" spc="-83" dirty="0">
                <a:solidFill>
                  <a:srgbClr val="1F1E1E"/>
                </a:solidFill>
                <a:latin typeface="Raleway 2"/>
                <a:ea typeface="Raleway 2"/>
                <a:cs typeface="Raleway 2"/>
                <a:sym typeface="Raleway 2"/>
              </a:rPr>
              <a:t>prostřednictvím:</a:t>
            </a:r>
          </a:p>
        </p:txBody>
      </p:sp>
      <p:grpSp>
        <p:nvGrpSpPr>
          <p:cNvPr id="10" name="Group 10"/>
          <p:cNvGrpSpPr/>
          <p:nvPr/>
        </p:nvGrpSpPr>
        <p:grpSpPr>
          <a:xfrm>
            <a:off x="-459434" y="-3105056"/>
            <a:ext cx="16031868" cy="4312082"/>
            <a:chOff x="0" y="0"/>
            <a:chExt cx="21375824" cy="5749443"/>
          </a:xfrm>
        </p:grpSpPr>
        <p:sp>
          <p:nvSpPr>
            <p:cNvPr id="11" name="Freeform 11"/>
            <p:cNvSpPr/>
            <p:nvPr/>
          </p:nvSpPr>
          <p:spPr>
            <a:xfrm>
              <a:off x="460125" y="2454427"/>
              <a:ext cx="7270301" cy="3295016"/>
            </a:xfrm>
            <a:custGeom>
              <a:avLst/>
              <a:gdLst/>
              <a:ahLst/>
              <a:cxnLst/>
              <a:rect l="l" t="t" r="r" b="b"/>
              <a:pathLst>
                <a:path w="7270301" h="3295016">
                  <a:moveTo>
                    <a:pt x="0" y="0"/>
                  </a:moveTo>
                  <a:lnTo>
                    <a:pt x="7270301" y="0"/>
                  </a:lnTo>
                  <a:lnTo>
                    <a:pt x="7270301" y="3295016"/>
                  </a:lnTo>
                  <a:lnTo>
                    <a:pt x="0" y="32950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4000"/>
              </a:blip>
              <a:stretch>
                <a:fillRect t="-92309" r="-92107" b="-125421"/>
              </a:stretch>
            </a:blipFill>
          </p:spPr>
        </p:sp>
        <p:sp>
          <p:nvSpPr>
            <p:cNvPr id="12" name="Freeform 12"/>
            <p:cNvSpPr/>
            <p:nvPr/>
          </p:nvSpPr>
          <p:spPr>
            <a:xfrm rot="-10800000">
              <a:off x="7730426" y="2454427"/>
              <a:ext cx="6800938" cy="3295016"/>
            </a:xfrm>
            <a:custGeom>
              <a:avLst/>
              <a:gdLst/>
              <a:ahLst/>
              <a:cxnLst/>
              <a:rect l="l" t="t" r="r" b="b"/>
              <a:pathLst>
                <a:path w="6800938" h="3295016">
                  <a:moveTo>
                    <a:pt x="0" y="0"/>
                  </a:moveTo>
                  <a:lnTo>
                    <a:pt x="6800939" y="0"/>
                  </a:lnTo>
                  <a:lnTo>
                    <a:pt x="6800939" y="3295016"/>
                  </a:lnTo>
                  <a:lnTo>
                    <a:pt x="0" y="32950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4000"/>
              </a:blip>
              <a:stretch>
                <a:fillRect l="-8070" t="-91313" r="-95857" b="-124193"/>
              </a:stretch>
            </a:blipFill>
          </p:spPr>
        </p:sp>
        <p:sp>
          <p:nvSpPr>
            <p:cNvPr id="13" name="Freeform 13"/>
            <p:cNvSpPr/>
            <p:nvPr/>
          </p:nvSpPr>
          <p:spPr>
            <a:xfrm>
              <a:off x="14531365" y="2454427"/>
              <a:ext cx="6384334" cy="3295016"/>
            </a:xfrm>
            <a:custGeom>
              <a:avLst/>
              <a:gdLst/>
              <a:ahLst/>
              <a:cxnLst/>
              <a:rect l="l" t="t" r="r" b="b"/>
              <a:pathLst>
                <a:path w="6384334" h="3295016">
                  <a:moveTo>
                    <a:pt x="0" y="0"/>
                  </a:moveTo>
                  <a:lnTo>
                    <a:pt x="6384334" y="0"/>
                  </a:lnTo>
                  <a:lnTo>
                    <a:pt x="6384334" y="3295016"/>
                  </a:lnTo>
                  <a:lnTo>
                    <a:pt x="0" y="32950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4000"/>
              </a:blip>
              <a:stretch>
                <a:fillRect l="-15100" t="-91313" r="-102135" b="-124193"/>
              </a:stretch>
            </a:blipFill>
          </p:spPr>
        </p:sp>
        <p:grpSp>
          <p:nvGrpSpPr>
            <p:cNvPr id="14" name="Group 14"/>
            <p:cNvGrpSpPr/>
            <p:nvPr/>
          </p:nvGrpSpPr>
          <p:grpSpPr>
            <a:xfrm>
              <a:off x="0" y="0"/>
              <a:ext cx="21375824" cy="5749443"/>
              <a:chOff x="0" y="0"/>
              <a:chExt cx="4062446" cy="1092674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0" y="0"/>
                <a:ext cx="4062446" cy="1092674"/>
              </a:xfrm>
              <a:custGeom>
                <a:avLst/>
                <a:gdLst/>
                <a:ahLst/>
                <a:cxnLst/>
                <a:rect l="l" t="t" r="r" b="b"/>
                <a:pathLst>
                  <a:path w="4062446" h="1092674">
                    <a:moveTo>
                      <a:pt x="25594" y="0"/>
                    </a:moveTo>
                    <a:lnTo>
                      <a:pt x="4036852" y="0"/>
                    </a:lnTo>
                    <a:cubicBezTo>
                      <a:pt x="4043640" y="0"/>
                      <a:pt x="4050150" y="2697"/>
                      <a:pt x="4054950" y="7496"/>
                    </a:cubicBezTo>
                    <a:cubicBezTo>
                      <a:pt x="4059750" y="12296"/>
                      <a:pt x="4062446" y="18806"/>
                      <a:pt x="4062446" y="25594"/>
                    </a:cubicBezTo>
                    <a:lnTo>
                      <a:pt x="4062446" y="1067080"/>
                    </a:lnTo>
                    <a:cubicBezTo>
                      <a:pt x="4062446" y="1073868"/>
                      <a:pt x="4059750" y="1080378"/>
                      <a:pt x="4054950" y="1085177"/>
                    </a:cubicBezTo>
                    <a:cubicBezTo>
                      <a:pt x="4050150" y="1089977"/>
                      <a:pt x="4043640" y="1092674"/>
                      <a:pt x="4036852" y="1092674"/>
                    </a:cubicBezTo>
                    <a:lnTo>
                      <a:pt x="25594" y="1092674"/>
                    </a:lnTo>
                    <a:cubicBezTo>
                      <a:pt x="18806" y="1092674"/>
                      <a:pt x="12296" y="1089977"/>
                      <a:pt x="7496" y="1085177"/>
                    </a:cubicBezTo>
                    <a:cubicBezTo>
                      <a:pt x="2697" y="1080378"/>
                      <a:pt x="0" y="1073868"/>
                      <a:pt x="0" y="1067080"/>
                    </a:cubicBezTo>
                    <a:lnTo>
                      <a:pt x="0" y="25594"/>
                    </a:lnTo>
                    <a:cubicBezTo>
                      <a:pt x="0" y="18806"/>
                      <a:pt x="2697" y="12296"/>
                      <a:pt x="7496" y="7496"/>
                    </a:cubicBezTo>
                    <a:cubicBezTo>
                      <a:pt x="12296" y="2697"/>
                      <a:pt x="18806" y="0"/>
                      <a:pt x="25594" y="0"/>
                    </a:cubicBezTo>
                    <a:close/>
                  </a:path>
                </a:pathLst>
              </a:custGeom>
              <a:solidFill>
                <a:srgbClr val="1F1E1E">
                  <a:alpha val="31765"/>
                </a:srgbClr>
              </a:solidFill>
            </p:spPr>
          </p:sp>
          <p:sp>
            <p:nvSpPr>
              <p:cNvPr id="16" name="TextBox 16"/>
              <p:cNvSpPr txBox="1"/>
              <p:nvPr/>
            </p:nvSpPr>
            <p:spPr>
              <a:xfrm>
                <a:off x="0" y="-47625"/>
                <a:ext cx="4062446" cy="114029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800"/>
                  </a:lnSpc>
                </a:pPr>
                <a:endParaRPr/>
              </a:p>
            </p:txBody>
          </p:sp>
        </p:grpSp>
      </p:grpSp>
      <p:sp>
        <p:nvSpPr>
          <p:cNvPr id="17" name="TextBox 17"/>
          <p:cNvSpPr txBox="1"/>
          <p:nvPr/>
        </p:nvSpPr>
        <p:spPr>
          <a:xfrm>
            <a:off x="680692" y="9798790"/>
            <a:ext cx="13751613" cy="6485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28"/>
              </a:lnSpc>
            </a:pPr>
            <a:r>
              <a:rPr lang="cs-CZ" sz="2119" spc="105" dirty="0">
                <a:solidFill>
                  <a:srgbClr val="1F1E1E"/>
                </a:solidFill>
                <a:latin typeface="Raleway 3"/>
                <a:ea typeface="Raleway 3"/>
                <a:cs typeface="Raleway 3"/>
                <a:sym typeface="Raleway 3"/>
              </a:rPr>
              <a:t>V zastoupení společnosti BJS Czech</a:t>
            </a:r>
          </a:p>
          <a:p>
            <a:pPr algn="ctr">
              <a:lnSpc>
                <a:spcPts val="2628"/>
              </a:lnSpc>
            </a:pPr>
            <a:r>
              <a:rPr lang="cs-CZ" sz="2119" spc="105" dirty="0">
                <a:solidFill>
                  <a:srgbClr val="1F1E1E"/>
                </a:solidFill>
                <a:latin typeface="Raleway 4"/>
                <a:ea typeface="Raleway 4"/>
                <a:cs typeface="Raleway 4"/>
                <a:sym typeface="Raleway 4"/>
              </a:rPr>
              <a:t>Filip Linsbauer, prokurista 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439492" y="221285"/>
            <a:ext cx="14241016" cy="7530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90"/>
              </a:lnSpc>
            </a:pPr>
            <a:r>
              <a:rPr lang="cs-CZ" sz="6000" spc="472" dirty="0">
                <a:solidFill>
                  <a:srgbClr val="F7F7F7"/>
                </a:solidFill>
                <a:latin typeface="Raleway 2"/>
                <a:ea typeface="Raleway 2"/>
                <a:cs typeface="Raleway 2"/>
                <a:sym typeface="Raleway 2"/>
              </a:rPr>
              <a:t>Energetická politika</a:t>
            </a:r>
            <a:endParaRPr lang="en-US" sz="6000" spc="472" dirty="0">
              <a:solidFill>
                <a:srgbClr val="F7F7F7"/>
              </a:solidFill>
              <a:latin typeface="Raleway 2"/>
              <a:ea typeface="Raleway 2"/>
              <a:cs typeface="Raleway 2"/>
              <a:sym typeface="Raleway 2"/>
            </a:endParaRPr>
          </a:p>
        </p:txBody>
      </p:sp>
      <p:cxnSp>
        <p:nvCxnSpPr>
          <p:cNvPr id="20" name="Přímá spojnice 19">
            <a:extLst>
              <a:ext uri="{FF2B5EF4-FFF2-40B4-BE49-F238E27FC236}">
                <a16:creationId xmlns:a16="http://schemas.microsoft.com/office/drawing/2014/main" id="{300A41C5-B129-00CF-A886-5C0A3DEE85DD}"/>
              </a:ext>
            </a:extLst>
          </p:cNvPr>
          <p:cNvCxnSpPr/>
          <p:nvPr/>
        </p:nvCxnSpPr>
        <p:spPr>
          <a:xfrm>
            <a:off x="3512544" y="4267741"/>
            <a:ext cx="7795809" cy="0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Přímá spojnice 20">
            <a:extLst>
              <a:ext uri="{FF2B5EF4-FFF2-40B4-BE49-F238E27FC236}">
                <a16:creationId xmlns:a16="http://schemas.microsoft.com/office/drawing/2014/main" id="{E94995F2-8A71-F9DB-B6C2-3292439CE477}"/>
              </a:ext>
            </a:extLst>
          </p:cNvPr>
          <p:cNvCxnSpPr/>
          <p:nvPr/>
        </p:nvCxnSpPr>
        <p:spPr>
          <a:xfrm>
            <a:off x="3512543" y="5719452"/>
            <a:ext cx="7795809" cy="0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Přímá spojnice 26">
            <a:extLst>
              <a:ext uri="{FF2B5EF4-FFF2-40B4-BE49-F238E27FC236}">
                <a16:creationId xmlns:a16="http://schemas.microsoft.com/office/drawing/2014/main" id="{7B686154-DC7D-BCBB-8A10-71CA75F84576}"/>
              </a:ext>
            </a:extLst>
          </p:cNvPr>
          <p:cNvCxnSpPr/>
          <p:nvPr/>
        </p:nvCxnSpPr>
        <p:spPr>
          <a:xfrm>
            <a:off x="3631826" y="7199524"/>
            <a:ext cx="7795809" cy="0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Přímá spojnice 28">
            <a:extLst>
              <a:ext uri="{FF2B5EF4-FFF2-40B4-BE49-F238E27FC236}">
                <a16:creationId xmlns:a16="http://schemas.microsoft.com/office/drawing/2014/main" id="{3AF577C1-65DE-8479-078B-972DE2D026CA}"/>
              </a:ext>
            </a:extLst>
          </p:cNvPr>
          <p:cNvCxnSpPr/>
          <p:nvPr/>
        </p:nvCxnSpPr>
        <p:spPr>
          <a:xfrm>
            <a:off x="3631826" y="8657022"/>
            <a:ext cx="7795809" cy="0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1F7A1101-19D7-1E7A-1C41-B35679090D2B}"/>
              </a:ext>
            </a:extLst>
          </p:cNvPr>
          <p:cNvSpPr txBox="1"/>
          <p:nvPr/>
        </p:nvSpPr>
        <p:spPr>
          <a:xfrm>
            <a:off x="1598616" y="4506561"/>
            <a:ext cx="11894665" cy="985783"/>
          </a:xfrm>
          <a:prstGeom prst="rect">
            <a:avLst/>
          </a:prstGeom>
        </p:spPr>
        <p:txBody>
          <a:bodyPr lIns="0" tIns="0" rIns="0" bIns="0" rtlCol="0" anchor="ctr" anchorCtr="0">
            <a:spAutoFit/>
          </a:bodyPr>
          <a:lstStyle/>
          <a:p>
            <a:pPr algn="ctr">
              <a:lnSpc>
                <a:spcPts val="4020"/>
              </a:lnSpc>
              <a:spcBef>
                <a:spcPct val="0"/>
              </a:spcBef>
            </a:pPr>
            <a:r>
              <a:rPr lang="cs-CZ" sz="2871" dirty="0">
                <a:solidFill>
                  <a:srgbClr val="1F1E1E"/>
                </a:solidFill>
                <a:latin typeface="Raleway 1"/>
                <a:ea typeface="Raleway 1"/>
                <a:cs typeface="Raleway 1"/>
                <a:sym typeface="Raleway 1"/>
              </a:rPr>
              <a:t>sledování a neustálého zlepšování energetické efektivnosti společnosti, a to od malých zlepšení až po velké projekty,</a:t>
            </a:r>
            <a:endParaRPr lang="en-US" sz="2871" dirty="0">
              <a:solidFill>
                <a:srgbClr val="1F1E1E"/>
              </a:solidFill>
              <a:latin typeface="Raleway 1"/>
              <a:ea typeface="Raleway 1"/>
              <a:cs typeface="Raleway 1"/>
              <a:sym typeface="Raleway 1"/>
            </a:endParaRPr>
          </a:p>
        </p:txBody>
      </p:sp>
      <p:sp>
        <p:nvSpPr>
          <p:cNvPr id="6" name="TextBox 4">
            <a:extLst>
              <a:ext uri="{FF2B5EF4-FFF2-40B4-BE49-F238E27FC236}">
                <a16:creationId xmlns:a16="http://schemas.microsoft.com/office/drawing/2014/main" id="{75DC31AD-0EAE-BB19-D475-EDC397B5BB13}"/>
              </a:ext>
            </a:extLst>
          </p:cNvPr>
          <p:cNvSpPr txBox="1"/>
          <p:nvPr/>
        </p:nvSpPr>
        <p:spPr>
          <a:xfrm>
            <a:off x="1582399" y="7700611"/>
            <a:ext cx="11894665" cy="472822"/>
          </a:xfrm>
          <a:prstGeom prst="rect">
            <a:avLst/>
          </a:prstGeom>
        </p:spPr>
        <p:txBody>
          <a:bodyPr lIns="0" tIns="0" rIns="0" bIns="0" rtlCol="0" anchor="ctr" anchorCtr="0">
            <a:spAutoFit/>
          </a:bodyPr>
          <a:lstStyle/>
          <a:p>
            <a:pPr algn="ctr">
              <a:lnSpc>
                <a:spcPts val="4020"/>
              </a:lnSpc>
              <a:spcBef>
                <a:spcPct val="0"/>
              </a:spcBef>
            </a:pPr>
            <a:r>
              <a:rPr lang="cs-CZ" sz="2871" dirty="0">
                <a:solidFill>
                  <a:srgbClr val="1F1E1E"/>
                </a:solidFill>
                <a:latin typeface="Raleway 1"/>
                <a:ea typeface="Raleway 1"/>
                <a:cs typeface="Raleway 1"/>
                <a:sym typeface="Raleway 1"/>
              </a:rPr>
              <a:t>vzdělávání zaměstnanců společnosti v oblasti úspory energií.</a:t>
            </a:r>
            <a:endParaRPr lang="en-US" sz="2871" dirty="0">
              <a:solidFill>
                <a:srgbClr val="1F1E1E"/>
              </a:solidFill>
              <a:latin typeface="Raleway 1"/>
              <a:ea typeface="Raleway 1"/>
              <a:cs typeface="Raleway 1"/>
              <a:sym typeface="Raleway 1"/>
            </a:endParaRPr>
          </a:p>
        </p:txBody>
      </p:sp>
      <p:sp>
        <p:nvSpPr>
          <p:cNvPr id="8" name="TextBox 4">
            <a:extLst>
              <a:ext uri="{FF2B5EF4-FFF2-40B4-BE49-F238E27FC236}">
                <a16:creationId xmlns:a16="http://schemas.microsoft.com/office/drawing/2014/main" id="{B2C4CB31-EABE-10A6-3093-E7D9CE7C971E}"/>
              </a:ext>
            </a:extLst>
          </p:cNvPr>
          <p:cNvSpPr txBox="1"/>
          <p:nvPr/>
        </p:nvSpPr>
        <p:spPr>
          <a:xfrm>
            <a:off x="1566187" y="6223683"/>
            <a:ext cx="11894665" cy="472822"/>
          </a:xfrm>
          <a:prstGeom prst="rect">
            <a:avLst/>
          </a:prstGeom>
        </p:spPr>
        <p:txBody>
          <a:bodyPr lIns="0" tIns="0" rIns="0" bIns="0" rtlCol="0" anchor="ctr" anchorCtr="0">
            <a:spAutoFit/>
          </a:bodyPr>
          <a:lstStyle/>
          <a:p>
            <a:pPr algn="ctr">
              <a:lnSpc>
                <a:spcPts val="4020"/>
              </a:lnSpc>
              <a:spcBef>
                <a:spcPct val="0"/>
              </a:spcBef>
            </a:pPr>
            <a:r>
              <a:rPr lang="cs-CZ" sz="2871" dirty="0">
                <a:solidFill>
                  <a:srgbClr val="1F1E1E"/>
                </a:solidFill>
                <a:latin typeface="Raleway 1"/>
                <a:ea typeface="Raleway 1"/>
                <a:cs typeface="Raleway 1"/>
                <a:sym typeface="Raleway 1"/>
              </a:rPr>
              <a:t>předcházení plýtvání energiemi ve všech formách,</a:t>
            </a:r>
            <a:endParaRPr lang="en-US" sz="2871" dirty="0">
              <a:solidFill>
                <a:srgbClr val="1F1E1E"/>
              </a:solidFill>
              <a:latin typeface="Raleway 1"/>
              <a:ea typeface="Raleway 1"/>
              <a:cs typeface="Raleway 1"/>
              <a:sym typeface="Raleway 1"/>
            </a:endParaRPr>
          </a:p>
        </p:txBody>
      </p:sp>
      <p:sp>
        <p:nvSpPr>
          <p:cNvPr id="2" name="TextBox 4">
            <a:extLst>
              <a:ext uri="{FF2B5EF4-FFF2-40B4-BE49-F238E27FC236}">
                <a16:creationId xmlns:a16="http://schemas.microsoft.com/office/drawing/2014/main" id="{862B4F52-4696-8693-C532-B15E5D6C8157}"/>
              </a:ext>
            </a:extLst>
          </p:cNvPr>
          <p:cNvSpPr txBox="1"/>
          <p:nvPr/>
        </p:nvSpPr>
        <p:spPr>
          <a:xfrm>
            <a:off x="1609167" y="9014066"/>
            <a:ext cx="11894665" cy="427681"/>
          </a:xfrm>
          <a:prstGeom prst="rect">
            <a:avLst/>
          </a:prstGeom>
        </p:spPr>
        <p:txBody>
          <a:bodyPr lIns="0" tIns="0" rIns="0" bIns="0" rtlCol="0" anchor="ctr" anchorCtr="0">
            <a:spAutoFit/>
          </a:bodyPr>
          <a:lstStyle/>
          <a:p>
            <a:pPr algn="ctr">
              <a:lnSpc>
                <a:spcPts val="4020"/>
              </a:lnSpc>
              <a:spcBef>
                <a:spcPct val="0"/>
              </a:spcBef>
            </a:pPr>
            <a:r>
              <a:rPr lang="cs-CZ" sz="1400" dirty="0">
                <a:solidFill>
                  <a:srgbClr val="1F1E1E"/>
                </a:solidFill>
                <a:latin typeface="Raleway 1"/>
                <a:ea typeface="Raleway 1"/>
                <a:cs typeface="Raleway 1"/>
                <a:sym typeface="Raleway 1"/>
              </a:rPr>
              <a:t>Tato politika přímo odkazuje na LZ 001_Energetickou politiku společnosti BJS Czech.</a:t>
            </a:r>
            <a:endParaRPr lang="en-US" sz="1400" dirty="0">
              <a:solidFill>
                <a:srgbClr val="1F1E1E"/>
              </a:solidFill>
              <a:latin typeface="Raleway 1"/>
              <a:ea typeface="Raleway 1"/>
              <a:cs typeface="Raleway 1"/>
              <a:sym typeface="Raleway 1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75</Words>
  <Application>Microsoft Office PowerPoint</Application>
  <PresentationFormat>Vlastní</PresentationFormat>
  <Paragraphs>10</Paragraphs>
  <Slides>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</vt:i4>
      </vt:variant>
    </vt:vector>
  </HeadingPairs>
  <TitlesOfParts>
    <vt:vector size="8" baseType="lpstr">
      <vt:lpstr>Raleway 3</vt:lpstr>
      <vt:lpstr>Raleway 1</vt:lpstr>
      <vt:lpstr>Calibri</vt:lpstr>
      <vt:lpstr>Arial</vt:lpstr>
      <vt:lpstr>Raleway 4</vt:lpstr>
      <vt:lpstr>Raleway 2</vt:lpstr>
      <vt:lpstr>Office Theme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Politiky BJS</dc:title>
  <dc:creator>Matěj Linhart</dc:creator>
  <cp:lastModifiedBy>Kristýna Hromádková</cp:lastModifiedBy>
  <cp:revision>15</cp:revision>
  <cp:lastPrinted>2024-11-26T10:04:04Z</cp:lastPrinted>
  <dcterms:created xsi:type="dcterms:W3CDTF">2006-08-16T00:00:00Z</dcterms:created>
  <dcterms:modified xsi:type="dcterms:W3CDTF">2024-12-09T15:01:50Z</dcterms:modified>
  <dc:identifier>DAGQRnfFtcU</dc:identifier>
</cp:coreProperties>
</file>